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305" r:id="rId3"/>
    <p:sldId id="306" r:id="rId4"/>
    <p:sldId id="332" r:id="rId5"/>
    <p:sldId id="313" r:id="rId6"/>
    <p:sldId id="308" r:id="rId7"/>
    <p:sldId id="309" r:id="rId8"/>
    <p:sldId id="333" r:id="rId9"/>
    <p:sldId id="334" r:id="rId10"/>
    <p:sldId id="312" r:id="rId11"/>
    <p:sldId id="336" r:id="rId12"/>
    <p:sldId id="310" r:id="rId13"/>
    <p:sldId id="311" r:id="rId14"/>
    <p:sldId id="314" r:id="rId15"/>
    <p:sldId id="315" r:id="rId16"/>
    <p:sldId id="293" r:id="rId17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6EE"/>
    <a:srgbClr val="005A85"/>
    <a:srgbClr val="575757"/>
    <a:srgbClr val="9F2FFF"/>
    <a:srgbClr val="0BB1D3"/>
    <a:srgbClr val="5C8BC3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01DF6-6141-4B46-96BB-9E1C23495737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DEB9-BEE1-4A68-A0B4-962E2FBEB9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899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38FD-21F8-46A7-A160-E85D9F48EFD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3A5D-CBC2-4078-B4DE-AC5CE3D43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82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ní 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C10EBC8-3A65-6E0F-351E-C703C28037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47130B-4ACC-44A6-92B9-B89C6303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>
            <a:no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1B13A7-818C-43B5-AEC3-94C6B754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CFAD3C-EB37-2417-783D-D0805CF4B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406302"/>
            <a:ext cx="3005205" cy="29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5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76979-6BC7-4BCF-8BB7-C8FAC080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105AC9-8117-44C3-B1E9-A7555AAEC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426799B-17B8-2DDB-2317-0C4656A88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BF0C3FD1-AEBA-D7C4-EEF2-D0C6D85E3A0A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4">
            <a:extLst>
              <a:ext uri="{FF2B5EF4-FFF2-40B4-BE49-F238E27FC236}">
                <a16:creationId xmlns:a16="http://schemas.microsoft.com/office/drawing/2014/main" id="{625CE042-62E8-6BF6-1252-1C7BBB268AAA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9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ist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95FD49D5-C8FC-A8FD-36C5-FEC82E009645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id="{9CF17AA4-67EE-D59C-EC45-60FEE985B7E5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5D2D81-D690-0C30-E31A-7454EF20B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C4238DF-E74D-B26D-2272-FC8EE2BB22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3AF0334-CCA0-41E9-9EAF-53785832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0C8EEEED-1BBA-4962-AACA-A1D86336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2DA1AD-4D6E-27C0-13C8-4BD234EB7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406302"/>
            <a:ext cx="3005205" cy="29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 bíl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F3AF0334-CCA0-41E9-9EAF-53785832A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0C8EEEED-1BBA-4962-AACA-A1D86336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8E1B5D-86D2-8AF8-10C0-1E363F7EB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398770"/>
            <a:ext cx="3005205" cy="29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8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ní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7130B-4ACC-44A6-92B9-B89C6303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62288"/>
            <a:ext cx="10515600" cy="1500187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ctr">
              <a:defRPr sz="4400" b="1" baseline="0">
                <a:solidFill>
                  <a:srgbClr val="005A8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cs-CZ" dirty="0"/>
              <a:t>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1B13A7-818C-43B5-AEC3-94C6B754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005A8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Po kliknutí můžete upravovat styly textu v předloze.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AF2A645-F365-3417-4AEF-A19DB772F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3" y="398770"/>
            <a:ext cx="3005205" cy="29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57926-7B30-46BF-80E4-9F67B9DCD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1122363"/>
            <a:ext cx="1052195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F0BF92-2161-46F7-9C64-66071D9FE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0" y="3602038"/>
            <a:ext cx="1052195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F23D42-7E0B-7053-93C6-7FBD7DEBC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028C806-C8D9-89E5-06E1-603FDF8CC747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E07773B0-1933-7D59-9A88-6B24B71BDBA2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F1BF364-4775-3B61-B075-62C188E865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0E85C74-4854-D384-6126-6FBEDF08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9504"/>
            <a:ext cx="10515600" cy="285273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604168D3-F6F5-E0FF-402F-A5E6C4ACD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61296"/>
            <a:ext cx="10515600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C1DD0F-5CF5-84BF-BE00-D50E52BF8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4894" y="135617"/>
            <a:ext cx="1343637" cy="13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ola bí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7130B-4ACC-44A6-92B9-B89C6303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9504"/>
            <a:ext cx="10515600" cy="2852737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1B13A7-818C-43B5-AEC3-94C6B754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61296"/>
            <a:ext cx="10515600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1F61DD-D359-0F3E-6E54-E06762045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F14B182-70FC-4ED8-D9D3-98FD918F6BF7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77E286C5-A922-D895-8206-BCF60E823747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2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CD4E5-2A46-47FA-A2E4-772D3DF9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9F663-11C5-4132-897E-FC89A1143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44E13F-F6C5-FDF7-3729-85AC3DAAA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022E1AA-CFCA-9FE5-0D89-69683A17B999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AE9AEAFE-F6D0-E8BF-74FA-6633EEE7EFFB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4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2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7635E-1258-43AF-ACD5-F530770F3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B5FC4-34A5-4923-A251-5984AD664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B5A2EF-605B-4419-9368-7AB6FCE9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F7275448-B2AF-4A31-B469-FAFF5E99FD3C}"/>
              </a:ext>
            </a:extLst>
          </p:cNvPr>
          <p:cNvSpPr txBox="1">
            <a:spLocks/>
          </p:cNvSpPr>
          <p:nvPr userDrawn="1"/>
        </p:nvSpPr>
        <p:spPr>
          <a:xfrm>
            <a:off x="11042650" y="456409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80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/>
              <a:t>‹#›</a:t>
            </a:fld>
            <a:endParaRPr lang="cs-CZ" dirty="0">
              <a:solidFill>
                <a:srgbClr val="57575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B7ACE15-788E-B505-F787-ECFE9AB03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DB43A7C-1039-453C-8EA3-88F85E1E9C0C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4">
            <a:extLst>
              <a:ext uri="{FF2B5EF4-FFF2-40B4-BE49-F238E27FC236}">
                <a16:creationId xmlns:a16="http://schemas.microsoft.com/office/drawing/2014/main" id="{F4446758-BA5F-F968-56A5-BBE9F0411706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04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sah 2 podnadpis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A768C-3005-4839-9BB1-148A900E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EC796-9DB1-426A-99DF-C05BEB51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E27144-0798-4D2B-8A98-724337AA2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641FAB-8271-44B6-B155-DCEF14899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C77AA9-15E9-42CB-9CBB-BD35EC775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FBF03D-54FC-9F26-E569-175D134A2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7264020-6621-3CE8-5959-523B304E2FF1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ástupný symbol pro číslo snímku 4">
            <a:extLst>
              <a:ext uri="{FF2B5EF4-FFF2-40B4-BE49-F238E27FC236}">
                <a16:creationId xmlns:a16="http://schemas.microsoft.com/office/drawing/2014/main" id="{2F67B741-F1BD-68B8-E559-FB631C4C7CB1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3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F85E5-0A12-4274-9158-7C34699E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925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5A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DB1DAF73-C0A8-474E-9CF8-001D37C90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90688"/>
            <a:ext cx="10509250" cy="1500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9C7079-6630-E7D5-AD31-79B1B9AF6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4" y="135617"/>
            <a:ext cx="1343637" cy="133804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7379D0B-9A91-FB28-5A33-5384FD81E5B4}"/>
              </a:ext>
            </a:extLst>
          </p:cNvPr>
          <p:cNvSpPr/>
          <p:nvPr userDrawn="1"/>
        </p:nvSpPr>
        <p:spPr>
          <a:xfrm>
            <a:off x="0" y="6238959"/>
            <a:ext cx="12192000" cy="619041"/>
          </a:xfrm>
          <a:prstGeom prst="rect">
            <a:avLst/>
          </a:prstGeom>
          <a:solidFill>
            <a:srgbClr val="D9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EB7691B9-9A89-476A-7FE4-25DE17BA25F4}"/>
              </a:ext>
            </a:extLst>
          </p:cNvPr>
          <p:cNvSpPr txBox="1">
            <a:spLocks/>
          </p:cNvSpPr>
          <p:nvPr userDrawn="1"/>
        </p:nvSpPr>
        <p:spPr>
          <a:xfrm>
            <a:off x="11366834" y="6375188"/>
            <a:ext cx="423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ulish Bold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18E280C-09BD-4291-9104-EDC85F70CC51}" type="slidenum">
              <a:rPr lang="cs-CZ" sz="1200" b="0" smtClean="0">
                <a:solidFill>
                  <a:srgbClr val="005A8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pPr/>
              <a:t>‹#›</a:t>
            </a:fld>
            <a:endParaRPr lang="cs-CZ" sz="1200" b="0" dirty="0">
              <a:solidFill>
                <a:srgbClr val="005A8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8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9036CC7-BF31-4350-A361-79A604B0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8E86EA-AB3B-4A2F-AE60-A9AE97E3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198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9" r:id="rId3"/>
    <p:sldLayoutId id="2147483651" r:id="rId4"/>
    <p:sldLayoutId id="2147483667" r:id="rId5"/>
    <p:sldLayoutId id="2147483668" r:id="rId6"/>
    <p:sldLayoutId id="2147483666" r:id="rId7"/>
    <p:sldLayoutId id="2147483665" r:id="rId8"/>
    <p:sldLayoutId id="2147483664" r:id="rId9"/>
    <p:sldLayoutId id="2147483657" r:id="rId10"/>
    <p:sldLayoutId id="2147483661" r:id="rId11"/>
    <p:sldLayoutId id="2147483659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zu.cz/temata-zdravi-a-bezpecnosti/a-z-infekce/p/poliomyelitida/poliomyelitis-hlaseni-akutnich-chabych-parez-v-cr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zu.cz/tema/a-z-infekce/p/poliomyelitida/poliomyelitis-hlaseni-akutnich-chabych-parez-v-cr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kostalova@szu.cz" TargetMode="External"/><Relationship Id="rId2" Type="http://schemas.openxmlformats.org/officeDocument/2006/relationships/hyperlink" Target="https://szu.cz/temata-zdravi-a-bezpecnosti/a-z-infekce/p/poliomyelitida/poliomyelitis-hlaseni-akutnich-chabych-parez-v-c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hyperlink" Target="mailto:michaela.kalinova@szu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A8920-2912-4630-9833-091A8CC21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Hlášení akutních chabých paréz v ČR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79464B-7F19-4B7A-A53D-3E7BCC952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Jana </a:t>
            </a:r>
            <a:r>
              <a:rPr lang="cs-CZ" dirty="0"/>
              <a:t>Košťálová, Michaela Kalinová, SZÚ</a:t>
            </a:r>
          </a:p>
        </p:txBody>
      </p:sp>
    </p:spTree>
    <p:extLst>
      <p:ext uri="{BB962C8B-B14F-4D97-AF65-F5344CB8AC3E}">
        <p14:creationId xmlns:p14="http://schemas.microsoft.com/office/powerpoint/2010/main" val="313354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5557"/>
          <a:stretch/>
        </p:blipFill>
        <p:spPr>
          <a:xfrm>
            <a:off x="1487979" y="563241"/>
            <a:ext cx="8096596" cy="52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6812"/>
            <a:ext cx="10515600" cy="1325563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Hlášené případy ACHP v letech 1998 – </a:t>
            </a:r>
            <a:r>
              <a:rPr lang="cs-CZ" sz="32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2024 (do 4.11.)</a:t>
            </a:r>
            <a:endParaRPr lang="cs-CZ" sz="32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94" y="1981633"/>
            <a:ext cx="5992887" cy="2810500"/>
          </a:xfrm>
          <a:prstGeom prst="rect">
            <a:avLst/>
          </a:prstGeom>
        </p:spPr>
      </p:pic>
      <p:pic>
        <p:nvPicPr>
          <p:cNvPr id="1026" name="Picture 2" descr="2014-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34" y="1438674"/>
            <a:ext cx="57626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25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Nejčastější diagnózy hlášené u </a:t>
            </a:r>
            <a:r>
              <a:rPr lang="cs-CZ" sz="3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AChP</a:t>
            </a:r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1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i="1" dirty="0"/>
              <a:t>Dg. hlášené v letech 2023 a 2024: </a:t>
            </a: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10x </a:t>
            </a:r>
            <a:r>
              <a:rPr lang="cs-CZ" b="1" i="1" dirty="0" err="1"/>
              <a:t>polyradikuloneuritis</a:t>
            </a:r>
            <a:r>
              <a:rPr lang="cs-CZ" b="1" i="1" dirty="0"/>
              <a:t> /G-B </a:t>
            </a:r>
            <a:r>
              <a:rPr lang="cs-CZ" b="1" i="1" dirty="0" err="1"/>
              <a:t>sy</a:t>
            </a:r>
            <a:r>
              <a:rPr lang="cs-CZ" b="1" i="1" dirty="0"/>
              <a:t>/ </a:t>
            </a:r>
            <a:r>
              <a:rPr lang="cs-CZ" b="1" i="1" dirty="0" err="1"/>
              <a:t>Landry</a:t>
            </a:r>
            <a:r>
              <a:rPr lang="cs-CZ" b="1" i="1" dirty="0"/>
              <a:t> </a:t>
            </a:r>
            <a:r>
              <a:rPr lang="cs-CZ" b="1" i="1" dirty="0" err="1"/>
              <a:t>sy</a:t>
            </a:r>
            <a:r>
              <a:rPr lang="cs-CZ" b="1" i="1" dirty="0"/>
              <a:t>; </a:t>
            </a: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3x </a:t>
            </a:r>
            <a:r>
              <a:rPr lang="cs-CZ" b="1" i="1" dirty="0"/>
              <a:t>jiná specifická neurologická onemocnění (např. RS)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– paréza </a:t>
            </a:r>
            <a:r>
              <a:rPr lang="cs-CZ" dirty="0"/>
              <a:t>neznámé etiologie nebo s neurčenou diagnózou</a:t>
            </a:r>
            <a:br>
              <a:rPr lang="cs-CZ" dirty="0"/>
            </a:br>
            <a:r>
              <a:rPr lang="cs-CZ" dirty="0"/>
              <a:t>– transversální myelitis</a:t>
            </a:r>
            <a:br>
              <a:rPr lang="cs-CZ" dirty="0"/>
            </a:br>
            <a:r>
              <a:rPr lang="cs-CZ" dirty="0"/>
              <a:t>– traumatická neuropatie</a:t>
            </a:r>
            <a:br>
              <a:rPr lang="cs-CZ" dirty="0"/>
            </a:br>
            <a:r>
              <a:rPr lang="cs-CZ" dirty="0"/>
              <a:t>– periferní neuropatie v důsledku infekce (diftérie, </a:t>
            </a:r>
            <a:r>
              <a:rPr lang="cs-CZ" dirty="0" smtClean="0"/>
              <a:t>borelióza</a:t>
            </a:r>
            <a:r>
              <a:rPr lang="cs-CZ" dirty="0"/>
              <a:t>, infekce </a:t>
            </a:r>
            <a:r>
              <a:rPr lang="cs-CZ" dirty="0" smtClean="0"/>
              <a:t>virem středoevropské </a:t>
            </a:r>
            <a:r>
              <a:rPr lang="cs-CZ" dirty="0"/>
              <a:t>klíšťové encefalitidy) nebo intoxikace (hadí uštknutí, těžké kovy</a:t>
            </a:r>
            <a:r>
              <a:rPr lang="cs-CZ" dirty="0" smtClean="0"/>
              <a:t>, insekticidy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 smtClean="0"/>
              <a:t>– </a:t>
            </a:r>
            <a:r>
              <a:rPr lang="cs-CZ" dirty="0"/>
              <a:t>systémové nebo metabolické onemocnění, onemocnění svalů nebo kostí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Z výčtu výše uvedených diagnóz vyplývá, že pacienti bývají hospitalizováni především </a:t>
            </a:r>
            <a:r>
              <a:rPr lang="cs-CZ" b="1" dirty="0">
                <a:solidFill>
                  <a:srgbClr val="FF0000"/>
                </a:solidFill>
              </a:rPr>
              <a:t>na odděleních infekčních, pediatrických a neurologických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Vedoucí těchto (případně dalších) oddělení </a:t>
            </a:r>
            <a:r>
              <a:rPr lang="cs-CZ" b="1" dirty="0" smtClean="0">
                <a:solidFill>
                  <a:srgbClr val="FF0000"/>
                </a:solidFill>
              </a:rPr>
              <a:t>by měli neprodleně </a:t>
            </a:r>
            <a:r>
              <a:rPr lang="cs-CZ" b="1" dirty="0">
                <a:solidFill>
                  <a:srgbClr val="FF0000"/>
                </a:solidFill>
              </a:rPr>
              <a:t>informovat epidemiologická oddělení příslušných KHS o příjmu dětského pacienta s </a:t>
            </a:r>
            <a:r>
              <a:rPr lang="cs-CZ" b="1" dirty="0" err="1">
                <a:solidFill>
                  <a:srgbClr val="FF0000"/>
                </a:solidFill>
              </a:rPr>
              <a:t>AChP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  <a:r>
              <a:rPr lang="cs-CZ" dirty="0">
                <a:solidFill>
                  <a:srgbClr val="FF0000"/>
                </a:solidFill>
              </a:rPr>
              <a:t> Současně je od epidemiologů požadován aktivní přístup při vyhledávání případů </a:t>
            </a:r>
            <a:r>
              <a:rPr lang="cs-CZ" dirty="0" err="1">
                <a:solidFill>
                  <a:srgbClr val="FF0000"/>
                </a:solidFill>
              </a:rPr>
              <a:t>AChP</a:t>
            </a:r>
            <a:r>
              <a:rPr lang="cs-CZ" dirty="0">
                <a:solidFill>
                  <a:srgbClr val="FF0000"/>
                </a:solidFill>
              </a:rPr>
              <a:t>.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Příslušný </a:t>
            </a:r>
            <a:r>
              <a:rPr lang="cs-CZ" dirty="0"/>
              <a:t>pracovník KHS zahájí u </a:t>
            </a:r>
            <a:r>
              <a:rPr lang="cs-CZ" dirty="0" smtClean="0"/>
              <a:t>pacienta s </a:t>
            </a:r>
            <a:r>
              <a:rPr lang="cs-CZ" dirty="0" err="1" smtClean="0"/>
              <a:t>AChP</a:t>
            </a:r>
            <a:r>
              <a:rPr lang="cs-CZ" dirty="0" smtClean="0"/>
              <a:t> epidemiologické </a:t>
            </a:r>
            <a:r>
              <a:rPr lang="cs-CZ" dirty="0"/>
              <a:t>šetření podle požadavků WHO.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43" y="230188"/>
            <a:ext cx="120711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447" y="290946"/>
            <a:ext cx="10066713" cy="556952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Algoritmus hlášení </a:t>
            </a:r>
            <a:r>
              <a:rPr lang="cs-CZ" sz="3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AChP</a:t>
            </a:r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– optimální postup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45" y="1172095"/>
            <a:ext cx="8296102" cy="4762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607" y="139787"/>
            <a:ext cx="1207337" cy="12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C5168C35-4509-3E1D-2C2F-1B1A8E57C470}"/>
              </a:ext>
            </a:extLst>
          </p:cNvPr>
          <p:cNvSpPr txBox="1"/>
          <p:nvPr/>
        </p:nvSpPr>
        <p:spPr>
          <a:xfrm>
            <a:off x="1119840" y="376431"/>
            <a:ext cx="94895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Způsob odběru a zaslání materiálu do NRLE: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3331" y="1175155"/>
            <a:ext cx="103825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Kontakt:</a:t>
            </a:r>
            <a:r>
              <a:rPr lang="cs-CZ" dirty="0"/>
              <a:t> Národní referenční laboratoř pro enteroviry, Státní zdravotní ústav, CEM, Šrobárova 49/48, 100 00 Praha 10, vedoucí: MUDr. Petra </a:t>
            </a:r>
            <a:r>
              <a:rPr lang="cs-CZ" dirty="0" err="1"/>
              <a:t>Rainetová</a:t>
            </a:r>
            <a:r>
              <a:rPr lang="cs-CZ" dirty="0"/>
              <a:t>, tel. 267082333</a:t>
            </a:r>
          </a:p>
          <a:p>
            <a:endParaRPr lang="cs-CZ" dirty="0" smtClean="0"/>
          </a:p>
          <a:p>
            <a:r>
              <a:rPr lang="cs-CZ" dirty="0" smtClean="0"/>
              <a:t>Vzorek</a:t>
            </a:r>
            <a:r>
              <a:rPr lang="cs-CZ" dirty="0"/>
              <a:t>: 4-8 gramů stolice (cca velikosti nehtu na palci) odebraných in toto nebo rektální rourkou vložit do čistého kontejneru se šroubovacím uzávěrem (vzorky stolice od dětí se dají získat z plenek, případně z nočníku).</a:t>
            </a:r>
          </a:p>
          <a:p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vzorky stolic nejsou okamžitě odvezeny do NRLE (při teplotě 4-8 ºC), je nutné je zmrazit a do NRLE odvézt do 14 dnů ve zmraženém stavu.</a:t>
            </a:r>
          </a:p>
          <a:p>
            <a:r>
              <a:rPr lang="cs-CZ" dirty="0" smtClean="0"/>
              <a:t>Výsledky </a:t>
            </a:r>
            <a:r>
              <a:rPr lang="cs-CZ" dirty="0"/>
              <a:t>jsou zaslány do 14 dnů od obdržení vzorku.</a:t>
            </a:r>
          </a:p>
          <a:p>
            <a:endParaRPr lang="cs-CZ" b="1" dirty="0" smtClean="0"/>
          </a:p>
          <a:p>
            <a:r>
              <a:rPr lang="cs-CZ" b="1" dirty="0" smtClean="0"/>
              <a:t>Vyšetření </a:t>
            </a:r>
            <a:r>
              <a:rPr lang="cs-CZ" b="1" dirty="0"/>
              <a:t>na </a:t>
            </a:r>
            <a:r>
              <a:rPr lang="cs-CZ" b="1" dirty="0" err="1"/>
              <a:t>polioviry</a:t>
            </a:r>
            <a:r>
              <a:rPr lang="cs-CZ" b="1" dirty="0"/>
              <a:t> a další enteroviry je bezplatné</a:t>
            </a:r>
            <a:r>
              <a:rPr lang="cs-CZ" dirty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Virologická </a:t>
            </a:r>
            <a:r>
              <a:rPr lang="cs-CZ" dirty="0"/>
              <a:t>vyšetření v souvislosti na podezření na </a:t>
            </a:r>
            <a:r>
              <a:rPr lang="cs-CZ" dirty="0" err="1"/>
              <a:t>AChP</a:t>
            </a:r>
            <a:r>
              <a:rPr lang="cs-CZ" dirty="0"/>
              <a:t> musí být prováděna v NRL, akreditované každoročně komisí WHO, aby vzorky i protokoly byly k dispozici při kontrole této komise</a:t>
            </a:r>
            <a:r>
              <a:rPr lang="cs-CZ" dirty="0" smtClean="0"/>
              <a:t>.</a:t>
            </a:r>
          </a:p>
          <a:p>
            <a:r>
              <a:rPr lang="cs-CZ" b="1" i="1" dirty="0">
                <a:hlinkClick r:id="rId2"/>
              </a:rPr>
              <a:t>https://szu.cz/temata-zdravi-a-bezpecnosti/a-z-infekce/p/poliomyelitida/poliomyelitis-hlaseni-akutnich-chabych-parez-v-cr/</a:t>
            </a:r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18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C5168C35-4509-3E1D-2C2F-1B1A8E57C470}"/>
              </a:ext>
            </a:extLst>
          </p:cNvPr>
          <p:cNvSpPr txBox="1"/>
          <p:nvPr/>
        </p:nvSpPr>
        <p:spPr>
          <a:xfrm>
            <a:off x="1028400" y="492809"/>
            <a:ext cx="94895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sz="36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Závěr</a:t>
            </a:r>
            <a:endParaRPr lang="cs-CZ" sz="36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73331" y="1175155"/>
            <a:ext cx="103825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sz="2800" dirty="0"/>
          </a:p>
          <a:p>
            <a:pPr algn="ctr"/>
            <a:r>
              <a:rPr lang="cs-CZ" sz="2800" dirty="0">
                <a:solidFill>
                  <a:srgbClr val="FF0000"/>
                </a:solidFill>
              </a:rPr>
              <a:t>Pozitiva:</a:t>
            </a:r>
          </a:p>
          <a:p>
            <a:pPr algn="ctr"/>
            <a:r>
              <a:rPr lang="cs-CZ" sz="2800" dirty="0"/>
              <a:t>Výborná spolupráce </a:t>
            </a:r>
            <a:r>
              <a:rPr lang="cs-CZ" sz="2800" dirty="0" smtClean="0"/>
              <a:t>terénních epidemiologů </a:t>
            </a:r>
            <a:r>
              <a:rPr lang="cs-CZ" sz="2800" dirty="0"/>
              <a:t>se </a:t>
            </a:r>
            <a:r>
              <a:rPr lang="cs-CZ" sz="2800" dirty="0" smtClean="0"/>
              <a:t>SZÚ (EPI a NRL)</a:t>
            </a:r>
          </a:p>
          <a:p>
            <a:pPr algn="ctr"/>
            <a:endParaRPr lang="cs-CZ" sz="2800" dirty="0" smtClean="0"/>
          </a:p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Cíl:</a:t>
            </a:r>
          </a:p>
          <a:p>
            <a:pPr algn="ctr"/>
            <a:r>
              <a:rPr lang="cs-CZ" sz="2800" dirty="0" smtClean="0"/>
              <a:t>Větší zapojení klinických pracovišť, letos se daří 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46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77730-8EF9-4719-AE72-0AE31FFD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83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819" y="399241"/>
            <a:ext cx="11502417" cy="78971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Hlášení </a:t>
            </a:r>
            <a:r>
              <a:rPr lang="cs-CZ" sz="3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AChP</a:t>
            </a:r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dle WHO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204" y="1606578"/>
            <a:ext cx="11502417" cy="60747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Sledování případů </a:t>
            </a:r>
            <a:r>
              <a:rPr lang="cs-CZ" sz="1600" dirty="0" err="1"/>
              <a:t>AChP</a:t>
            </a:r>
            <a:r>
              <a:rPr lang="cs-CZ" sz="1600" dirty="0"/>
              <a:t> pro vyloučení </a:t>
            </a:r>
            <a:r>
              <a:rPr lang="cs-CZ" sz="1600" dirty="0" err="1"/>
              <a:t>polia</a:t>
            </a:r>
            <a:r>
              <a:rPr lang="cs-CZ" sz="1600" dirty="0"/>
              <a:t> v rámci WHO programu: </a:t>
            </a:r>
            <a:r>
              <a:rPr lang="cs-CZ" sz="1600" b="1" dirty="0"/>
              <a:t>„Globální eradikace poliomyelitidy“</a:t>
            </a:r>
            <a:r>
              <a:rPr lang="cs-CZ" sz="16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b="1" dirty="0"/>
              <a:t>Akutní chabá paréza (</a:t>
            </a:r>
            <a:r>
              <a:rPr lang="cs-CZ" sz="1600" b="1" dirty="0" err="1"/>
              <a:t>AChP</a:t>
            </a:r>
            <a:r>
              <a:rPr lang="cs-CZ" sz="1600" b="1" dirty="0"/>
              <a:t>)</a:t>
            </a:r>
            <a:r>
              <a:rPr lang="cs-CZ" sz="1600" dirty="0"/>
              <a:t> = náhle vzniklá ochablost svalů, nejčastěji končetin, periferní obrna bez přítomnosti </a:t>
            </a:r>
            <a:r>
              <a:rPr lang="cs-CZ" sz="1600" dirty="0" err="1"/>
              <a:t>spasticity</a:t>
            </a:r>
            <a:r>
              <a:rPr lang="cs-CZ" sz="1600" dirty="0"/>
              <a:t>, snížené nebo chybějící šlachové </a:t>
            </a:r>
            <a:r>
              <a:rPr lang="cs-CZ" sz="1600" dirty="0" smtClean="0"/>
              <a:t>reflexy, </a:t>
            </a:r>
            <a:r>
              <a:rPr lang="cs-CZ" sz="1600" dirty="0"/>
              <a:t>bez ztráty senzorických a kognitivních funkcí;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b="1" dirty="0"/>
              <a:t>WHO definice </a:t>
            </a:r>
            <a:r>
              <a:rPr lang="cs-CZ" sz="1600" b="1" dirty="0" err="1"/>
              <a:t>AChP</a:t>
            </a:r>
            <a:r>
              <a:rPr lang="cs-CZ" sz="1600" dirty="0"/>
              <a:t> = každý případ akutní chabé parézy vč. G-B  syndromu u dětí do 15 let věku (tj. 0-14 let vč.) kromě paréz n. </a:t>
            </a:r>
            <a:r>
              <a:rPr lang="cs-CZ" sz="1600" dirty="0" err="1"/>
              <a:t>facialis</a:t>
            </a:r>
            <a:r>
              <a:rPr lang="cs-CZ" sz="1600" dirty="0"/>
              <a:t> a každý př. </a:t>
            </a:r>
            <a:r>
              <a:rPr lang="cs-CZ" sz="1600" dirty="0" err="1"/>
              <a:t>susp</a:t>
            </a:r>
            <a:r>
              <a:rPr lang="cs-CZ" sz="1600" dirty="0"/>
              <a:t>. poliomyelitidy u osob bez ohledu na věk;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V případě, že se u pacienta do 15. roku věku (0-14 let) objeví </a:t>
            </a:r>
            <a:r>
              <a:rPr lang="cs-CZ" sz="1600" dirty="0" err="1"/>
              <a:t>AChP</a:t>
            </a:r>
            <a:r>
              <a:rPr lang="cs-CZ" sz="1600" dirty="0"/>
              <a:t>, je nutné provést odběr stolice - </a:t>
            </a:r>
            <a:r>
              <a:rPr lang="cs-CZ" sz="1600" b="1" dirty="0"/>
              <a:t>2 vzorky v intervalu nejméně 24-48 hodin během 14 dnů po začátku parézy</a:t>
            </a:r>
            <a:r>
              <a:rPr lang="cs-CZ" sz="1600" dirty="0"/>
              <a:t>; </a:t>
            </a:r>
            <a:r>
              <a:rPr lang="cs-CZ" sz="1600" b="1" u="sng" dirty="0"/>
              <a:t>transport</a:t>
            </a:r>
            <a:r>
              <a:rPr lang="cs-CZ" sz="1600" dirty="0"/>
              <a:t> ihned při 4-8 </a:t>
            </a:r>
            <a:r>
              <a:rPr lang="cs-CZ" sz="1600" dirty="0" err="1"/>
              <a:t>st.C</a:t>
            </a:r>
            <a:r>
              <a:rPr lang="cs-CZ" sz="1600" dirty="0"/>
              <a:t>, jinak zmrazit na minus 15-25 </a:t>
            </a:r>
            <a:r>
              <a:rPr lang="cs-CZ" sz="1600" dirty="0" smtClean="0"/>
              <a:t>C </a:t>
            </a:r>
            <a:r>
              <a:rPr lang="cs-CZ" sz="1600" dirty="0"/>
              <a:t>a do 14 dnů odvézt ve zmraženém stavu;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Pro dg. </a:t>
            </a:r>
            <a:r>
              <a:rPr lang="cs-CZ" sz="1600" dirty="0" err="1"/>
              <a:t>polio</a:t>
            </a:r>
            <a:r>
              <a:rPr lang="cs-CZ" sz="1600" dirty="0"/>
              <a:t>/enterovirové etiologie je zásadní </a:t>
            </a:r>
            <a:r>
              <a:rPr lang="cs-CZ" sz="1600" b="1" dirty="0"/>
              <a:t>výsledek virologického vyšetření </a:t>
            </a:r>
            <a:r>
              <a:rPr lang="cs-CZ" sz="1600" dirty="0"/>
              <a:t>stolic </a:t>
            </a:r>
            <a:r>
              <a:rPr lang="cs-CZ" sz="1600" dirty="0" smtClean="0"/>
              <a:t>pacienta v NRL;</a:t>
            </a: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600" b="1" cap="all" dirty="0" smtClean="0"/>
              <a:t>Negativní </a:t>
            </a:r>
            <a:r>
              <a:rPr lang="cs-CZ" sz="1600" b="1" cap="all" dirty="0"/>
              <a:t>výsledek virologického vyšetření není argumentem pro nevyplnění dotazníku 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WHO pokládá kvalitní </a:t>
            </a:r>
            <a:r>
              <a:rPr lang="cs-CZ" sz="1600" dirty="0" err="1"/>
              <a:t>surveillance</a:t>
            </a:r>
            <a:r>
              <a:rPr lang="cs-CZ" sz="1600" dirty="0"/>
              <a:t> </a:t>
            </a:r>
            <a:r>
              <a:rPr lang="cs-CZ" sz="1600" dirty="0" err="1"/>
              <a:t>AChP</a:t>
            </a:r>
            <a:r>
              <a:rPr lang="cs-CZ" sz="1600" dirty="0"/>
              <a:t> za základ průkazu nepřítomnosti </a:t>
            </a:r>
            <a:r>
              <a:rPr lang="cs-CZ" sz="1600" dirty="0" err="1"/>
              <a:t>polioviru</a:t>
            </a:r>
            <a:r>
              <a:rPr lang="cs-CZ" sz="1600" dirty="0"/>
              <a:t> divokého i od vakcinačního kmene derivovaného;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b="1" dirty="0"/>
              <a:t>Výsledky celorepublikové aktivní </a:t>
            </a:r>
            <a:r>
              <a:rPr lang="cs-CZ" sz="1600" b="1" dirty="0" err="1"/>
              <a:t>surveillance</a:t>
            </a:r>
            <a:r>
              <a:rPr lang="cs-CZ" sz="1600" b="1" dirty="0"/>
              <a:t> </a:t>
            </a:r>
            <a:r>
              <a:rPr lang="cs-CZ" sz="1600" b="1" dirty="0" err="1"/>
              <a:t>AChP</a:t>
            </a:r>
            <a:r>
              <a:rPr lang="cs-CZ" sz="1600" b="1" dirty="0"/>
              <a:t> jsou týdně (včetně nulových hlášení) a výročně vykazovány do </a:t>
            </a:r>
            <a:r>
              <a:rPr lang="cs-CZ" sz="1600" b="1" dirty="0" smtClean="0"/>
              <a:t>WHO/EURO, </a:t>
            </a:r>
            <a:r>
              <a:rPr lang="cs-CZ" sz="1600" b="1" dirty="0"/>
              <a:t>prostřednictvím systému WIISE </a:t>
            </a:r>
            <a:r>
              <a:rPr lang="cs-CZ" sz="1600" b="1" dirty="0" smtClean="0"/>
              <a:t>(WHO </a:t>
            </a:r>
            <a:r>
              <a:rPr lang="cs-CZ" sz="1600" b="1" dirty="0" err="1"/>
              <a:t>Immunization</a:t>
            </a:r>
            <a:r>
              <a:rPr lang="cs-CZ" sz="1600" b="1" dirty="0"/>
              <a:t> </a:t>
            </a:r>
            <a:r>
              <a:rPr lang="cs-CZ" sz="1600" b="1" dirty="0" err="1"/>
              <a:t>Information</a:t>
            </a:r>
            <a:r>
              <a:rPr lang="cs-CZ" sz="1600" b="1" dirty="0"/>
              <a:t> </a:t>
            </a:r>
            <a:r>
              <a:rPr lang="cs-CZ" sz="1600" b="1" dirty="0" err="1" smtClean="0"/>
              <a:t>System</a:t>
            </a:r>
            <a:r>
              <a:rPr lang="cs-CZ" sz="1600" b="1" dirty="0" smtClean="0"/>
              <a:t>).</a:t>
            </a:r>
            <a:endParaRPr lang="cs-CZ" sz="1600" b="1" i="1" dirty="0">
              <a:hlinkClick r:id="rId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105" y="173038"/>
            <a:ext cx="1207337" cy="12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6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oftware, Webová stránka, Webové stránky&#10;&#10;Popis byl vytvořen automaticky">
            <a:extLst>
              <a:ext uri="{FF2B5EF4-FFF2-40B4-BE49-F238E27FC236}">
                <a16:creationId xmlns:a16="http://schemas.microsoft.com/office/drawing/2014/main" id="{9ED5C231-6355-B793-B8BE-308C8CEC0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63" y="643466"/>
            <a:ext cx="9646873" cy="557106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436" y="231872"/>
            <a:ext cx="120711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5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Hlášení </a:t>
            </a:r>
            <a:r>
              <a:rPr lang="cs-CZ" dirty="0" err="1" smtClean="0"/>
              <a:t>AChP</a:t>
            </a:r>
            <a:r>
              <a:rPr lang="cs-CZ" dirty="0" smtClean="0"/>
              <a:t> do WHO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699" y="1690688"/>
            <a:ext cx="10515600" cy="3931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6502" y="5527655"/>
            <a:ext cx="11612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i="1" dirty="0" smtClean="0"/>
              <a:t>Zdroj WHO/EURO: https</a:t>
            </a:r>
            <a:r>
              <a:rPr lang="cs-CZ" sz="1100" i="1" dirty="0"/>
              <a:t>://app.powerbi.com/view?r=eyJrIjoiY2U3ODg2NjItMTlhNi00OGYzLTg1MjMtM2Y0YTAyZDBkNjc1IiwidCI6ImY2MTBjMGI3LWJkMjQtNGIzOS04MTBiLTNkYzI4MGFmYjU5MCIsImMiOjh9</a:t>
            </a:r>
          </a:p>
        </p:txBody>
      </p:sp>
    </p:spTree>
    <p:extLst>
      <p:ext uri="{BB962C8B-B14F-4D97-AF65-F5344CB8AC3E}">
        <p14:creationId xmlns:p14="http://schemas.microsoft.com/office/powerpoint/2010/main" val="55215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>
            <a:extLst>
              <a:ext uri="{FF2B5EF4-FFF2-40B4-BE49-F238E27FC236}">
                <a16:creationId xmlns:a16="http://schemas.microsoft.com/office/drawing/2014/main" id="{C5168C35-4509-3E1D-2C2F-1B1A8E57C470}"/>
              </a:ext>
            </a:extLst>
          </p:cNvPr>
          <p:cNvSpPr txBox="1"/>
          <p:nvPr/>
        </p:nvSpPr>
        <p:spPr>
          <a:xfrm>
            <a:off x="186277" y="85486"/>
            <a:ext cx="98387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sz="32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Vývoj počtu případů ACHP v ČR v letech 2019-2024</a:t>
            </a: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/>
        </p:blipFill>
        <p:spPr>
          <a:xfrm>
            <a:off x="28713" y="1276758"/>
            <a:ext cx="3982383" cy="250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4011096" y="1276756"/>
            <a:ext cx="3992638" cy="250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8003734" y="1276758"/>
            <a:ext cx="4011958" cy="2507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18458" y="3768423"/>
            <a:ext cx="4011096" cy="252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4020756" y="3780033"/>
            <a:ext cx="3992638" cy="251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"/>
          <a:stretch/>
        </p:blipFill>
        <p:spPr>
          <a:xfrm>
            <a:off x="8006914" y="3784060"/>
            <a:ext cx="4005597" cy="25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11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Hlášení </a:t>
            </a:r>
            <a:r>
              <a:rPr lang="cs-CZ" sz="3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AChP</a:t>
            </a:r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do SZÚ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436" y="1554481"/>
            <a:ext cx="11513127" cy="464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>
                <a:hlinkClick r:id="rId2"/>
              </a:rPr>
              <a:t>https://szu.cz/temata-zdravi-a-bezpecnosti/a-z-infekce/p/poliomyelitida/poliomyelitis-hlaseni-akutnich-chabych-parez-v-cr/</a:t>
            </a:r>
            <a:endParaRPr lang="cs-CZ" b="1" i="1" dirty="0"/>
          </a:p>
          <a:p>
            <a:pPr marL="0" indent="0">
              <a:buNone/>
            </a:pPr>
            <a:endParaRPr lang="cs-CZ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i="1" dirty="0"/>
              <a:t>    Dotazník pro jednotlivý případ ACHP podle požadavků SZO/EURO (od roku 2008)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i="1" dirty="0" smtClean="0"/>
              <a:t>    Kódy </a:t>
            </a:r>
            <a:r>
              <a:rPr lang="cs-CZ" b="1" i="1" dirty="0"/>
              <a:t>pro ACHP/</a:t>
            </a:r>
            <a:r>
              <a:rPr lang="cs-CZ" b="1" i="1" dirty="0" err="1"/>
              <a:t>Polio</a:t>
            </a:r>
            <a:r>
              <a:rPr lang="cs-CZ" b="1" i="1" dirty="0"/>
              <a:t> dotazník k jednotlivým případům podle požadavků SZO/EURO (od roku 2008)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i="1" dirty="0"/>
              <a:t>    Seznam klinických diagnóz podle mezinárodní klasifikace nemocí (ICD)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r>
              <a:rPr lang="cs-CZ" b="1" dirty="0"/>
              <a:t>Dotazník </a:t>
            </a:r>
            <a:r>
              <a:rPr lang="cs-CZ" b="1" dirty="0" smtClean="0"/>
              <a:t>zasílat na </a:t>
            </a:r>
            <a:r>
              <a:rPr lang="cs-CZ" b="1" dirty="0"/>
              <a:t>e-mail: </a:t>
            </a:r>
            <a:r>
              <a:rPr lang="cs-CZ" b="1" u="sng" dirty="0"/>
              <a:t>epidem@szu.cz, </a:t>
            </a:r>
            <a:endParaRPr lang="cs-CZ" b="1" u="sng" dirty="0" smtClean="0"/>
          </a:p>
          <a:p>
            <a:pPr marL="0" indent="0">
              <a:buNone/>
            </a:pPr>
            <a:r>
              <a:rPr lang="cs-CZ" b="1" u="sng" dirty="0" smtClean="0"/>
              <a:t>případně </a:t>
            </a:r>
            <a:r>
              <a:rPr lang="cs-CZ" b="1" u="sng" dirty="0" smtClean="0">
                <a:hlinkClick r:id="rId3"/>
              </a:rPr>
              <a:t>jana.kostalova@szu.cz</a:t>
            </a:r>
            <a:r>
              <a:rPr lang="cs-CZ" b="1" u="sng" dirty="0" smtClean="0"/>
              <a:t>, </a:t>
            </a:r>
            <a:r>
              <a:rPr lang="cs-CZ" b="1" u="sng" dirty="0" smtClean="0">
                <a:hlinkClick r:id="rId4"/>
              </a:rPr>
              <a:t>michaela.kalinova@szu.cz</a:t>
            </a:r>
            <a:r>
              <a:rPr lang="cs-CZ" b="1" u="sng" dirty="0"/>
              <a:t>.</a:t>
            </a:r>
          </a:p>
          <a:p>
            <a:pPr marL="0" indent="0">
              <a:buNone/>
            </a:pPr>
            <a:endParaRPr lang="cs-CZ" b="1" u="sng" dirty="0">
              <a:effectLst/>
            </a:endParaRP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effectLst/>
              </a:rPr>
              <a:t>V poslední době se osvědčilo zasílání dotazníku prostřednictvím pošty ISIN (GDPR)</a:t>
            </a:r>
            <a:endParaRPr lang="cs-CZ" b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cs-CZ" sz="2800" b="1" i="1" dirty="0"/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105" y="173038"/>
            <a:ext cx="1207337" cy="1207337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5885" y="3850185"/>
            <a:ext cx="3438657" cy="14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4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64" y="565265"/>
            <a:ext cx="9296567" cy="54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3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AChP</a:t>
            </a:r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v roce 2024 (do 4.11. 2024)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"/>
          <a:stretch/>
        </p:blipFill>
        <p:spPr>
          <a:xfrm>
            <a:off x="3257204" y="1831289"/>
            <a:ext cx="5836920" cy="4125286"/>
          </a:xfrm>
        </p:spPr>
      </p:pic>
    </p:spTree>
    <p:extLst>
      <p:ext uri="{BB962C8B-B14F-4D97-AF65-F5344CB8AC3E}">
        <p14:creationId xmlns:p14="http://schemas.microsoft.com/office/powerpoint/2010/main" val="335055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AChP</a:t>
            </a:r>
            <a:r>
              <a:rPr lang="cs-CZ" sz="3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podle okresů, 2024 (do 4.11.2024)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977" y="1759122"/>
            <a:ext cx="72887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47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1634</TotalTime>
  <Words>721</Words>
  <Application>Microsoft Office PowerPoint</Application>
  <PresentationFormat>Širokoúhlá obrazovka</PresentationFormat>
  <Paragraphs>64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Light</vt:lpstr>
      <vt:lpstr>Wingdings</vt:lpstr>
      <vt:lpstr>Motiv Office</vt:lpstr>
      <vt:lpstr>Hlášení akutních chabých paréz v ČR</vt:lpstr>
      <vt:lpstr>Hlášení AChP dle WHO </vt:lpstr>
      <vt:lpstr>Prezentace aplikace PowerPoint</vt:lpstr>
      <vt:lpstr>Hlášení AChP do WHO</vt:lpstr>
      <vt:lpstr>Prezentace aplikace PowerPoint</vt:lpstr>
      <vt:lpstr>Hlášení AChP do SZÚ</vt:lpstr>
      <vt:lpstr>Prezentace aplikace PowerPoint</vt:lpstr>
      <vt:lpstr>AChP v roce 2024 (do 4.11. 2024)</vt:lpstr>
      <vt:lpstr>AChP podle okresů, 2024 (do 4.11.2024)</vt:lpstr>
      <vt:lpstr>Prezentace aplikace PowerPoint</vt:lpstr>
      <vt:lpstr>Hlášené případy ACHP v letech 1998 – 2024 (do 4.11.)</vt:lpstr>
      <vt:lpstr>Nejčastější diagnózy hlášené u AChP v ČR</vt:lpstr>
      <vt:lpstr>Algoritmus hlášení AChP – optimální postup</vt:lpstr>
      <vt:lpstr>Prezentace aplikace PowerPoint</vt:lpstr>
      <vt:lpstr>Prezentace aplikace PowerPoint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Titulek stránky</dc:title>
  <dc:creator>Jeremy Johaness Johnson</dc:creator>
  <cp:lastModifiedBy>jana.kostalova@szud.local</cp:lastModifiedBy>
  <cp:revision>64</cp:revision>
  <cp:lastPrinted>2024-11-05T07:50:51Z</cp:lastPrinted>
  <dcterms:created xsi:type="dcterms:W3CDTF">2021-10-06T08:26:52Z</dcterms:created>
  <dcterms:modified xsi:type="dcterms:W3CDTF">2024-11-14T13:20:05Z</dcterms:modified>
</cp:coreProperties>
</file>